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activeX/activeX4.xml" ContentType="application/vnd.ms-office.activeX+xml"/>
  <Override PartName="/ppt/activeX/activeX5.xml" ContentType="application/vnd.ms-office.activeX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activeX/activeX6.xml" ContentType="application/vnd.ms-office.activeX+xml"/>
  <Override PartName="/ppt/activeX/activeX7.xml" ContentType="application/vnd.ms-office.activeX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  <p:sldMasterId id="2147483648" r:id="rId5"/>
    <p:sldMasterId id="2147483661" r:id="rId6"/>
    <p:sldMasterId id="2147483669" r:id="rId7"/>
    <p:sldMasterId id="2147483690" r:id="rId8"/>
  </p:sldMasterIdLst>
  <p:notesMasterIdLst>
    <p:notesMasterId r:id="rId25"/>
  </p:notesMasterIdLst>
  <p:handoutMasterIdLst>
    <p:handoutMasterId r:id="rId26"/>
  </p:handoutMasterIdLst>
  <p:sldIdLst>
    <p:sldId id="261" r:id="rId9"/>
    <p:sldId id="280" r:id="rId10"/>
    <p:sldId id="263" r:id="rId11"/>
    <p:sldId id="281" r:id="rId12"/>
    <p:sldId id="279" r:id="rId13"/>
    <p:sldId id="270" r:id="rId14"/>
    <p:sldId id="271" r:id="rId15"/>
    <p:sldId id="272" r:id="rId16"/>
    <p:sldId id="264" r:id="rId17"/>
    <p:sldId id="265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2" userDrawn="1">
          <p15:clr>
            <a:srgbClr val="A4A3A4"/>
          </p15:clr>
        </p15:guide>
        <p15:guide id="2" orient="horz" pos="530" userDrawn="1">
          <p15:clr>
            <a:srgbClr val="A4A3A4"/>
          </p15:clr>
        </p15:guide>
        <p15:guide id="3" orient="horz" pos="3868" userDrawn="1">
          <p15:clr>
            <a:srgbClr val="A4A3A4"/>
          </p15:clr>
        </p15:guide>
        <p15:guide id="4" pos="480" userDrawn="1">
          <p15:clr>
            <a:srgbClr val="A4A3A4"/>
          </p15:clr>
        </p15:guide>
        <p15:guide id="5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94681" autoAdjust="0"/>
  </p:normalViewPr>
  <p:slideViewPr>
    <p:cSldViewPr snapToGrid="0">
      <p:cViewPr>
        <p:scale>
          <a:sx n="100" d="100"/>
          <a:sy n="100" d="100"/>
        </p:scale>
        <p:origin x="420" y="396"/>
      </p:cViewPr>
      <p:guideLst>
        <p:guide orient="horz" pos="1712"/>
        <p:guide orient="horz" pos="530"/>
        <p:guide orient="horz" pos="3868"/>
        <p:guide pos="480"/>
        <p:guide pos="7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95B0-35DA-4320-8EBF-7A5215A7D67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53968-743C-422B-AFA1-D28B8675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0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6FB0-FA86-46AC-B8C6-56B29147D88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F0E5-3A74-40E8-9985-8D720D2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1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resentation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70925"/>
            <a:ext cx="10668000" cy="864111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62000" y="3485617"/>
            <a:ext cx="10668000" cy="22875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32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62000" y="2717801"/>
            <a:ext cx="10668000" cy="340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74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5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717800"/>
            <a:ext cx="10668000" cy="3422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1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87439"/>
            <a:ext cx="10668000" cy="864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76853"/>
            <a:ext cx="10668000" cy="38635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93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3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>
          <a:xfrm>
            <a:off x="761999" y="2274439"/>
            <a:ext cx="5010207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half" idx="2"/>
          </p:nvPr>
        </p:nvSpPr>
        <p:spPr>
          <a:xfrm>
            <a:off x="761999" y="3031200"/>
            <a:ext cx="5010207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7826" y="2274439"/>
            <a:ext cx="501217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7826" y="3031200"/>
            <a:ext cx="5012175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62000" y="1087439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64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9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pictur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717800"/>
            <a:ext cx="10668000" cy="3422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62000" y="2717801"/>
            <a:ext cx="10668000" cy="340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2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70925"/>
            <a:ext cx="10668000" cy="864111"/>
          </a:xfrm>
        </p:spPr>
        <p:txBody>
          <a:bodyPr>
            <a:normAutofit/>
          </a:bodyPr>
          <a:lstStyle>
            <a:lvl1pPr>
              <a:defRPr sz="4400" baseline="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62000" y="3485617"/>
            <a:ext cx="10668000" cy="22875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1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717800"/>
            <a:ext cx="10668000" cy="3422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629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960564"/>
            <a:ext cx="5010207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half" idx="2"/>
          </p:nvPr>
        </p:nvSpPr>
        <p:spPr>
          <a:xfrm>
            <a:off x="761999" y="2717800"/>
            <a:ext cx="5010207" cy="35811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7826" y="1960564"/>
            <a:ext cx="501217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7826" y="2717800"/>
            <a:ext cx="5012175" cy="35811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62000" y="841376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146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big pictur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717800"/>
            <a:ext cx="10668000" cy="3422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26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62000" y="2717801"/>
            <a:ext cx="10668000" cy="340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64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154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717800"/>
            <a:ext cx="10668000" cy="3422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11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87439"/>
            <a:ext cx="10668000" cy="864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76853"/>
            <a:ext cx="10668000" cy="38635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214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42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or migration of old PP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606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913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>
          <a:xfrm>
            <a:off x="761999" y="2274439"/>
            <a:ext cx="5010207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half" idx="2"/>
          </p:nvPr>
        </p:nvSpPr>
        <p:spPr>
          <a:xfrm>
            <a:off x="761999" y="3031200"/>
            <a:ext cx="5010207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7826" y="2274439"/>
            <a:ext cx="501217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7826" y="3031200"/>
            <a:ext cx="5012175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62000" y="1087439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4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1999" y="2274439"/>
            <a:ext cx="5010207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1999" y="3031200"/>
            <a:ext cx="5010207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7826" y="2274439"/>
            <a:ext cx="5012175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7826" y="3031200"/>
            <a:ext cx="5012175" cy="3267762"/>
          </a:xfrm>
          <a:prstGeom prst="rect">
            <a:avLst/>
          </a:prstGeom>
        </p:spPr>
        <p:txBody>
          <a:bodyPr/>
          <a:lstStyle>
            <a:lvl1pPr>
              <a:defRPr lang="fr-CH" sz="2200" kern="1200" baseline="0" dirty="0" smtClean="0">
                <a:solidFill>
                  <a:srgbClr val="3D3D3F"/>
                </a:solidFill>
                <a:latin typeface="Arial"/>
                <a:ea typeface="+mn-ea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1087439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01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back_is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/>
          <p:cNvSpPr txBox="1">
            <a:spLocks/>
          </p:cNvSpPr>
          <p:nvPr/>
        </p:nvSpPr>
        <p:spPr>
          <a:xfrm>
            <a:off x="543984" y="6323014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sz="1100">
                <a:solidFill>
                  <a:schemeClr val="bg1"/>
                </a:solidFill>
                <a:latin typeface="Helvetica" pitchFamily="-84" charset="0"/>
              </a:rPr>
              <a:t>Page </a:t>
            </a:r>
            <a:fld id="{260B4DC2-5F58-4ECE-B071-C6C702BD6739}" type="slidenum">
              <a:rPr lang="en-GB" sz="1100">
                <a:solidFill>
                  <a:schemeClr val="bg1"/>
                </a:solidFill>
                <a:latin typeface="Helvetica" pitchFamily="-84" charset="0"/>
              </a:rPr>
              <a:pPr/>
              <a:t>‹#›</a:t>
            </a:fld>
            <a:endParaRPr lang="en-GB" sz="1100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6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6146800"/>
            <a:ext cx="55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6953" y="3757835"/>
            <a:ext cx="11045447" cy="10040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4175" y="4678575"/>
            <a:ext cx="11038224" cy="1197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7634" y="6508750"/>
            <a:ext cx="7499351" cy="331788"/>
          </a:xfrm>
          <a:prstGeom prst="rect">
            <a:avLst/>
          </a:prstGeom>
        </p:spPr>
        <p:txBody>
          <a:bodyPr/>
          <a:lstStyle>
            <a:lvl1pPr>
              <a:defRPr sz="1100" b="0" i="0" baseline="0" dirty="0">
                <a:solidFill>
                  <a:schemeClr val="bg1"/>
                </a:solidFill>
                <a:latin typeface="Helvetic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7634" y="6157914"/>
            <a:ext cx="10485967" cy="365125"/>
          </a:xfrm>
          <a:prstGeom prst="rect">
            <a:avLst/>
          </a:prstGeom>
        </p:spPr>
        <p:txBody>
          <a:bodyPr/>
          <a:lstStyle>
            <a:lvl1pPr algn="l">
              <a:defRPr sz="1100" baseline="0" dirty="0">
                <a:solidFill>
                  <a:schemeClr val="bg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GB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110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7" y="5418138"/>
            <a:ext cx="704426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176" y="274638"/>
            <a:ext cx="11038225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600" b="1" i="0">
                <a:solidFill>
                  <a:srgbClr val="09346A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176" y="1600201"/>
            <a:ext cx="11038225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rgbClr val="3D3D3F"/>
                </a:solidFill>
                <a:latin typeface="Helvetica"/>
              </a:defRPr>
            </a:lvl1pPr>
            <a:lvl2pPr>
              <a:defRPr sz="1800">
                <a:solidFill>
                  <a:srgbClr val="3D3D3F"/>
                </a:solidFill>
                <a:latin typeface="Helvetica"/>
              </a:defRPr>
            </a:lvl2pPr>
            <a:lvl3pPr>
              <a:defRPr sz="1800">
                <a:solidFill>
                  <a:srgbClr val="3D3D3F"/>
                </a:solidFill>
                <a:latin typeface="Helvetica"/>
              </a:defRPr>
            </a:lvl3pPr>
            <a:lvl4pPr>
              <a:defRPr sz="1800">
                <a:solidFill>
                  <a:srgbClr val="3D3D3F"/>
                </a:solidFill>
                <a:latin typeface="Helvetica"/>
              </a:defRPr>
            </a:lvl4pPr>
            <a:lvl5pPr>
              <a:defRPr sz="1800">
                <a:solidFill>
                  <a:srgbClr val="3D3D3F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7634" y="6508750"/>
            <a:ext cx="7499351" cy="331788"/>
          </a:xfrm>
          <a:prstGeom prst="rect">
            <a:avLst/>
          </a:prstGeom>
        </p:spPr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7634" y="6157914"/>
            <a:ext cx="10485967" cy="365125"/>
          </a:xfrm>
          <a:prstGeom prst="rect">
            <a:avLst/>
          </a:prstGeom>
        </p:spPr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GB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1954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San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1074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600" b="1" i="0">
                <a:solidFill>
                  <a:srgbClr val="18619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dirty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07485" y="1298576"/>
            <a:ext cx="11076516" cy="4568825"/>
          </a:xfrm>
          <a:prstGeom prst="rect">
            <a:avLst/>
          </a:prstGeom>
        </p:spPr>
        <p:txBody>
          <a:bodyPr/>
          <a:lstStyle>
            <a:lvl1pPr marL="0" marR="0" indent="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2200">
                <a:solidFill>
                  <a:srgbClr val="3C3C3C"/>
                </a:solidFill>
                <a:latin typeface="Arial"/>
                <a:cs typeface="Arial"/>
              </a:defRPr>
            </a:lvl1pPr>
            <a:lvl2pPr marL="360000" marR="0" indent="288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2200">
                <a:solidFill>
                  <a:srgbClr val="3C3C3C"/>
                </a:solidFill>
                <a:latin typeface="Arial"/>
                <a:cs typeface="Arial"/>
              </a:defRPr>
            </a:lvl2pPr>
            <a:lvl3pPr marL="648000" marR="0" indent="288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2200">
                <a:solidFill>
                  <a:srgbClr val="3C3C3C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7938"/>
            <a:ext cx="1314205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731768" y="6357938"/>
            <a:ext cx="3921416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s</a:t>
            </a:r>
            <a:endParaRPr lang="en-GB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97634" y="6357938"/>
            <a:ext cx="484717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6E88C0-8727-4BAE-887C-26073F9CD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6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- big pictur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717800"/>
            <a:ext cx="10668000" cy="3422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8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ontrol" Target="../activeX/activeX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control" Target="../activeX/activeX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control" Target="../activeX/activeX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control" Target="../activeX/activeX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control" Target="../activeX/activeX4.xml"/><Relationship Id="rId5" Type="http://schemas.openxmlformats.org/officeDocument/2006/relationships/slideLayout" Target="../slideLayouts/slideLayout13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Relationship Id="rId14" Type="http://schemas.openxmlformats.org/officeDocument/2006/relationships/image" Target="../media/image10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control" Target="../activeX/activeX7.xml"/><Relationship Id="rId5" Type="http://schemas.openxmlformats.org/officeDocument/2006/relationships/slideLayout" Target="../slideLayouts/slideLayout28.xml"/><Relationship Id="rId10" Type="http://schemas.openxmlformats.org/officeDocument/2006/relationships/control" Target="../activeX/activeX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17801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ISO PowerPoint Template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3633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17801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Image1" r:id="rId10" imgW="12192120" imgH="114480"/>
        </mc:Choice>
        <mc:Fallback>
          <p:control name="Image1" r:id="rId10" imgW="12192120" imgH="114480">
            <p:pic>
              <p:nvPicPr>
                <p:cNvPr id="3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1"/>
                  <a:ext cx="12192000" cy="11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Image2" r:id="rId11" imgW="752400" imgH="771480"/>
        </mc:Choice>
        <mc:Fallback>
          <p:control name="Image2" r:id="rId11" imgW="752400" imgH="771480">
            <p:pic>
              <p:nvPicPr>
                <p:cNvPr id="4" name="Imag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762000" y="77788"/>
                  <a:ext cx="755651" cy="768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Image3" r:id="rId12" imgW="666720" imgH="457200"/>
        </mc:Choice>
        <mc:Fallback>
          <p:control name="Image3" r:id="rId12" imgW="666720" imgH="457200">
            <p:pic>
              <p:nvPicPr>
                <p:cNvPr id="5" name="Imag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812800" y="336550"/>
                  <a:ext cx="670984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35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8" r:id="rId3"/>
    <p:sldLayoutId id="2147483682" r:id="rId4"/>
    <p:sldLayoutId id="2147483679" r:id="rId5"/>
    <p:sldLayoutId id="2147483687" r:id="rId6"/>
    <p:sldLayoutId id="2147483688" r:id="rId7"/>
    <p:sldLayoutId id="2147483689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87439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2276852"/>
            <a:ext cx="10659533" cy="38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048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049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571500" y="0"/>
            <a:ext cx="406400" cy="550863"/>
            <a:chOff x="360" y="46"/>
            <a:chExt cx="357" cy="484"/>
          </a:xfrm>
        </p:grpSpPr>
      </p:grpSp>
    </p:spTree>
    <p:controls>
      <mc:AlternateContent xmlns:mc="http://schemas.openxmlformats.org/markup-compatibility/2006">
        <mc:Choice xmlns:v="urn:schemas-microsoft-com:vml" Requires="v">
          <p:control name="Image2" r:id="rId11" imgW="542880" imgH="552600"/>
        </mc:Choice>
        <mc:Fallback>
          <p:control name="Image2" r:id="rId11" imgW="542880" imgH="552600">
            <p:pic>
              <p:nvPicPr>
                <p:cNvPr id="24" name="Imag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762000" y="1"/>
                  <a:ext cx="541867" cy="550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Image3" r:id="rId12" imgW="485640" imgH="324000"/>
        </mc:Choice>
        <mc:Fallback>
          <p:control name="Image3" r:id="rId12" imgW="485640" imgH="324000">
            <p:pic>
              <p:nvPicPr>
                <p:cNvPr id="25" name="Imag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797984" y="185739"/>
                  <a:ext cx="482600" cy="327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47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3" r:id="rId3"/>
    <p:sldLayoutId id="2147483664" r:id="rId4"/>
    <p:sldLayoutId id="2147483667" r:id="rId5"/>
    <p:sldLayoutId id="2147483680" r:id="rId6"/>
    <p:sldLayoutId id="2147483681" r:id="rId7"/>
    <p:sldLayoutId id="2147483683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87439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2276852"/>
            <a:ext cx="10659533" cy="38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</p:spTree>
    <p:extLst>
      <p:ext uri="{BB962C8B-B14F-4D97-AF65-F5344CB8AC3E}">
        <p14:creationId xmlns:p14="http://schemas.microsoft.com/office/powerpoint/2010/main" val="31014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6" r:id="rId3"/>
    <p:sldLayoutId id="2147483673" r:id="rId4"/>
    <p:sldLayoutId id="2147483684" r:id="rId5"/>
    <p:sldLayoutId id="2147483685" r:id="rId6"/>
    <p:sldLayoutId id="2147483686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87439"/>
            <a:ext cx="10668000" cy="86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2276852"/>
            <a:ext cx="10659533" cy="38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762000" y="1"/>
            <a:ext cx="541867" cy="550863"/>
            <a:chOff x="360" y="46"/>
            <a:chExt cx="357" cy="484"/>
          </a:xfrm>
        </p:grpSpPr>
      </p:grpSp>
    </p:spTree>
    <p:controls>
      <mc:AlternateContent xmlns:mc="http://schemas.openxmlformats.org/markup-compatibility/2006">
        <mc:Choice xmlns:v="urn:schemas-microsoft-com:vml" Requires="v">
          <p:control name="Image2" r:id="rId10" imgW="542880" imgH="552600"/>
        </mc:Choice>
        <mc:Fallback>
          <p:control name="Image2" r:id="rId10" imgW="542880" imgH="552600">
            <p:pic>
              <p:nvPicPr>
                <p:cNvPr id="24" name="Imag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762000" y="1"/>
                  <a:ext cx="541867" cy="550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Image3" r:id="rId11" imgW="485640" imgH="324000"/>
        </mc:Choice>
        <mc:Fallback>
          <p:control name="Image3" r:id="rId11" imgW="485640" imgH="324000">
            <p:pic>
              <p:nvPicPr>
                <p:cNvPr id="25" name="Imag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797984" y="185739"/>
                  <a:ext cx="482600" cy="327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6362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esml.iem.technion.ac.i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ndbox.opm.technion.ac.il/" TargetMode="External"/><Relationship Id="rId5" Type="http://schemas.openxmlformats.org/officeDocument/2006/relationships/hyperlink" Target="https://www.opcloud.tech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lixiaochen@zju.edu.cn" TargetMode="External"/><Relationship Id="rId13" Type="http://schemas.openxmlformats.org/officeDocument/2006/relationships/hyperlink" Target="mailto:ahmadjbara@gmail.com" TargetMode="External"/><Relationship Id="rId3" Type="http://schemas.openxmlformats.org/officeDocument/2006/relationships/hyperlink" Target="mailto:richardm@tinwisle.com" TargetMode="External"/><Relationship Id="rId7" Type="http://schemas.openxmlformats.org/officeDocument/2006/relationships/hyperlink" Target="mailto:shaohanshan@zju.edu.cn" TargetMode="External"/><Relationship Id="rId12" Type="http://schemas.openxmlformats.org/officeDocument/2006/relationships/hyperlink" Target="mailto:nivawen@technion.ac.il" TargetMode="External"/><Relationship Id="rId2" Type="http://schemas.openxmlformats.org/officeDocument/2006/relationships/hyperlink" Target="mailto:dori@technion.ac.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ysu@iipc.zju.edu.cn" TargetMode="External"/><Relationship Id="rId11" Type="http://schemas.openxmlformats.org/officeDocument/2006/relationships/hyperlink" Target="mailto:soskin.natali@gmail.com" TargetMode="External"/><Relationship Id="rId5" Type="http://schemas.openxmlformats.org/officeDocument/2006/relationships/hyperlink" Target="mailto:jamesbrucato@gmail.com" TargetMode="External"/><Relationship Id="rId15" Type="http://schemas.openxmlformats.org/officeDocument/2006/relationships/hyperlink" Target="mailto:y.Menshenin@skoltech.ru" TargetMode="External"/><Relationship Id="rId10" Type="http://schemas.openxmlformats.org/officeDocument/2006/relationships/hyperlink" Target="mailto:hanank@technion.ac.il" TargetMode="External"/><Relationship Id="rId4" Type="http://schemas.openxmlformats.org/officeDocument/2006/relationships/hyperlink" Target="mailto:mst@cs.unisa.edu.au" TargetMode="External"/><Relationship Id="rId9" Type="http://schemas.openxmlformats.org/officeDocument/2006/relationships/hyperlink" Target="mailto:guodong.shao@nist.gov" TargetMode="External"/><Relationship Id="rId14" Type="http://schemas.openxmlformats.org/officeDocument/2006/relationships/hyperlink" Target="mailto:laurent_p_borne@whirlpoo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 bwMode="auto">
          <a:xfrm>
            <a:off x="1072719" y="1988681"/>
            <a:ext cx="10668000" cy="1526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GB" dirty="0">
                <a:latin typeface="Helvetica" pitchFamily="-84" charset="0"/>
              </a:rPr>
              <a:t>ISO 19450 OPM – </a:t>
            </a:r>
            <a:br>
              <a:rPr lang="en-GB" dirty="0">
                <a:latin typeface="Helvetica" pitchFamily="-84" charset="0"/>
              </a:rPr>
            </a:br>
            <a:r>
              <a:rPr lang="en-GB" dirty="0">
                <a:latin typeface="Helvetica" pitchFamily="-84" charset="0"/>
              </a:rPr>
              <a:t>Object-Process Methodology Update</a:t>
            </a:r>
          </a:p>
        </p:txBody>
      </p:sp>
      <p:sp>
        <p:nvSpPr>
          <p:cNvPr id="13314" name="Sous-titre 2"/>
          <p:cNvSpPr>
            <a:spLocks noGrp="1"/>
          </p:cNvSpPr>
          <p:nvPr>
            <p:ph type="body" sz="quarter" idx="12"/>
          </p:nvPr>
        </p:nvSpPr>
        <p:spPr bwMode="auto">
          <a:xfrm>
            <a:off x="628835" y="4248887"/>
            <a:ext cx="10668000" cy="228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latin typeface="Helvetica Light" pitchFamily="-84" charset="0"/>
              </a:rPr>
              <a:t>Dov Dori</a:t>
            </a:r>
          </a:p>
          <a:p>
            <a:r>
              <a:rPr lang="en-GB" sz="2000" dirty="0">
                <a:latin typeface="Helvetica Light" pitchFamily="-84" charset="0"/>
              </a:rPr>
              <a:t>January 30,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00E54-D513-4E49-B101-662815989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14737" y="241626"/>
            <a:ext cx="4629150" cy="1526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2240D0-CCB6-4FFF-97B1-6DF874BA85B4}"/>
              </a:ext>
            </a:extLst>
          </p:cNvPr>
          <p:cNvSpPr txBox="1"/>
          <p:nvPr/>
        </p:nvSpPr>
        <p:spPr>
          <a:xfrm>
            <a:off x="1524000" y="5162461"/>
            <a:ext cx="9848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ISO, "ISO/PAS 19450 Automation systems and integration – Object-Process Methodology," </a:t>
            </a:r>
          </a:p>
          <a:p>
            <a:r>
              <a:rPr lang="en-US" sz="1800" dirty="0"/>
              <a:t>15 Dec. 2015. Available: </a:t>
            </a:r>
            <a:r>
              <a:rPr lang="en-US" sz="1800" u="sng" dirty="0">
                <a:solidFill>
                  <a:schemeClr val="accent5">
                    <a:lumMod val="75000"/>
                  </a:schemeClr>
                </a:solidFill>
              </a:rPr>
              <a:t>https://www.iso.org/obp/ui/#iso:std:iso:pas:19450:ed-1:v1:en</a:t>
            </a:r>
            <a:r>
              <a:rPr lang="en-US" sz="1800" dirty="0"/>
              <a:t>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678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6095" y="2218912"/>
            <a:ext cx="10882933" cy="3791269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SG5 is converted to WG15 and WG15 is established.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Working Draft SC5_N1112-v3 is adopted and moved to the next stage of IS development.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221" y="133324"/>
            <a:ext cx="9337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ISO TC184/SC5 Resolutions: </a:t>
            </a:r>
          </a:p>
          <a:p>
            <a:r>
              <a:rPr lang="en-US" sz="4000" b="1" dirty="0"/>
              <a:t>January 27, 2021 (Virtual Meeting)</a:t>
            </a:r>
          </a:p>
        </p:txBody>
      </p:sp>
    </p:spTree>
    <p:extLst>
      <p:ext uri="{BB962C8B-B14F-4D97-AF65-F5344CB8AC3E}">
        <p14:creationId xmlns:p14="http://schemas.microsoft.com/office/powerpoint/2010/main" val="89136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F82C2-F8DF-4815-B52C-51EE092B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44" y="1246969"/>
            <a:ext cx="7459287" cy="5531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FF860-F0A7-4C06-AF3F-9AFB5B721013}"/>
              </a:ext>
            </a:extLst>
          </p:cNvPr>
          <p:cNvSpPr txBox="1"/>
          <p:nvPr/>
        </p:nvSpPr>
        <p:spPr>
          <a:xfrm>
            <a:off x="1688120" y="319755"/>
            <a:ext cx="764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Proof of Concept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9893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20BD9-6789-41FA-8381-0F0DECEB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15" y="1585216"/>
            <a:ext cx="8654563" cy="510790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EF304AF-43D4-4A66-9D4C-CA0893B3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225" y="371806"/>
            <a:ext cx="3048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IL" sz="3200" b="1" dirty="0"/>
              <a:t>15288 </a:t>
            </a:r>
            <a:r>
              <a:rPr lang="en-IL" altLang="en-IL" sz="3200" b="1" dirty="0"/>
              <a:t>Clause 5.2.2</a:t>
            </a:r>
            <a:r>
              <a:rPr lang="en-US" altLang="en-IL" sz="3200" b="1" dirty="0"/>
              <a:t> contains Figure 1</a:t>
            </a:r>
          </a:p>
          <a:p>
            <a:r>
              <a:rPr lang="en-US" altLang="en-IL" sz="3200" b="1" dirty="0"/>
              <a:t>and reference to it in the text, which reads: </a:t>
            </a:r>
          </a:p>
        </p:txBody>
      </p:sp>
    </p:spTree>
    <p:extLst>
      <p:ext uri="{BB962C8B-B14F-4D97-AF65-F5344CB8AC3E}">
        <p14:creationId xmlns:p14="http://schemas.microsoft.com/office/powerpoint/2010/main" val="254281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EF304AF-43D4-4A66-9D4C-CA0893B3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91" y="966610"/>
            <a:ext cx="1093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IL" sz="3600" b="1" dirty="0"/>
              <a:t>Translation of 15288 Figure 1 Into an OPM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B1A42-F817-4A85-9C07-D65ECC1B6F6C}"/>
              </a:ext>
            </a:extLst>
          </p:cNvPr>
          <p:cNvPicPr/>
          <p:nvPr/>
        </p:nvPicPr>
        <p:blipFill rotWithShape="1">
          <a:blip r:embed="rId2"/>
          <a:srcRect t="3221"/>
          <a:stretch/>
        </p:blipFill>
        <p:spPr bwMode="auto">
          <a:xfrm>
            <a:off x="6952945" y="2108032"/>
            <a:ext cx="4090876" cy="4035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4EE8D-22BE-4515-BC55-7DD3B956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2" y="2535508"/>
            <a:ext cx="5391902" cy="2514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546F2-A3F8-4091-A820-373A276D2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999418" y="2736154"/>
            <a:ext cx="2381582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EF304AF-43D4-4A66-9D4C-CA0893B3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" y="1099775"/>
            <a:ext cx="3048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IL" sz="3200" b="1" dirty="0"/>
              <a:t>Adding the Text from 15288 Figure 1 into the OPM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B1A42-F817-4A85-9C07-D65ECC1B6F6C}"/>
              </a:ext>
            </a:extLst>
          </p:cNvPr>
          <p:cNvPicPr/>
          <p:nvPr/>
        </p:nvPicPr>
        <p:blipFill rotWithShape="1">
          <a:blip r:embed="rId2"/>
          <a:srcRect t="3221"/>
          <a:stretch/>
        </p:blipFill>
        <p:spPr bwMode="auto">
          <a:xfrm>
            <a:off x="543266" y="1974867"/>
            <a:ext cx="4348329" cy="4283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546F2-A3F8-4091-A820-373A276D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99418" y="2736154"/>
            <a:ext cx="2381582" cy="924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FD16A-93C4-4A56-B686-F71F8C91881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22661" y="2068567"/>
            <a:ext cx="5453316" cy="39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EF304AF-43D4-4A66-9D4C-CA0893B3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5" y="1099775"/>
            <a:ext cx="1093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IL" sz="3200" b="1" dirty="0"/>
              <a:t>15288 Figure 1 vs. Figure 2: Why Different Symbols??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546F2-A3F8-4091-A820-373A276D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481666" y="3165327"/>
            <a:ext cx="988111" cy="924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98E48-315E-4BB1-BC8C-03D4DA840A1F}"/>
              </a:ext>
            </a:extLst>
          </p:cNvPr>
          <p:cNvPicPr/>
          <p:nvPr/>
        </p:nvPicPr>
        <p:blipFill rotWithShape="1">
          <a:blip r:embed="rId3"/>
          <a:srcRect b="9682"/>
          <a:stretch/>
        </p:blipFill>
        <p:spPr bwMode="auto">
          <a:xfrm>
            <a:off x="136124" y="2338206"/>
            <a:ext cx="5345540" cy="3420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84BCC-D1EB-4693-807E-F51ACD64418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r="1561"/>
          <a:stretch/>
        </p:blipFill>
        <p:spPr bwMode="auto">
          <a:xfrm>
            <a:off x="6587231" y="1932878"/>
            <a:ext cx="5468645" cy="3908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2509E-1A76-452F-B9B8-E970F1C99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65" y="4089381"/>
            <a:ext cx="988113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EF304AF-43D4-4A66-9D4C-CA0893B3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085" y="631843"/>
            <a:ext cx="746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IL" sz="3200" b="1" dirty="0"/>
              <a:t>15288 – </a:t>
            </a:r>
            <a:r>
              <a:rPr lang="en-US" sz="3200" b="1" dirty="0"/>
              <a:t>Two 15288 task definitions?</a:t>
            </a:r>
            <a:endParaRPr lang="en-IL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F2801-7926-42DF-B67B-EE2FB51C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0" y="1715598"/>
            <a:ext cx="5861410" cy="439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1FAB6-5F11-42F7-8C87-B9FFDE5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86" y="1599701"/>
            <a:ext cx="5750324" cy="51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0" y="133324"/>
            <a:ext cx="105837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ISO/PAS 19450:2015 – OPM </a:t>
            </a:r>
          </a:p>
          <a:p>
            <a:r>
              <a:rPr lang="en-US" sz="3400" b="1" dirty="0"/>
              <a:t>Object-Process Methodology Update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4124A-3536-9448-83B0-35AAEB055393}"/>
              </a:ext>
            </a:extLst>
          </p:cNvPr>
          <p:cNvSpPr txBox="1">
            <a:spLocks/>
          </p:cNvSpPr>
          <p:nvPr/>
        </p:nvSpPr>
        <p:spPr>
          <a:xfrm>
            <a:off x="330740" y="-1208892"/>
            <a:ext cx="11530520" cy="4280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/>
              <a:t> </a:t>
            </a:r>
            <a:endParaRPr lang="en-US" sz="2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9A9F7F-09A2-4BF2-A9FD-8E8750FE56B5}"/>
              </a:ext>
            </a:extLst>
          </p:cNvPr>
          <p:cNvSpPr txBox="1">
            <a:spLocks/>
          </p:cNvSpPr>
          <p:nvPr/>
        </p:nvSpPr>
        <p:spPr>
          <a:xfrm>
            <a:off x="425514" y="1876153"/>
            <a:ext cx="10965553" cy="451512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2009: Work started within ISO TC184/SC5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2015: Approved as a PAS (Publicly Available Specification)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2018: Approved for a second 3-year term as a PAS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2021: Planned to be approved as an IS (International Standard)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2021- 2022: Preparation of ISO 19450:2022 – OPM enhanced with new capabilities: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400" dirty="0"/>
              <a:t>Computational objects &amp; processes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400" dirty="0"/>
              <a:t>Stereotypes, Templates…  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400" dirty="0"/>
              <a:t>Simulation &amp; Execution; Real-time IoT Operating System  </a:t>
            </a:r>
          </a:p>
        </p:txBody>
      </p:sp>
    </p:spTree>
    <p:extLst>
      <p:ext uri="{BB962C8B-B14F-4D97-AF65-F5344CB8AC3E}">
        <p14:creationId xmlns:p14="http://schemas.microsoft.com/office/powerpoint/2010/main" val="83652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0" y="133324"/>
            <a:ext cx="105837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ISO/PAS 19450:2015 – OPM </a:t>
            </a:r>
          </a:p>
          <a:p>
            <a:r>
              <a:rPr lang="en-US" sz="3400" b="1" dirty="0"/>
              <a:t>Object-Process Methodology Update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646BCB-5337-8341-8944-3AD54F06500E}"/>
              </a:ext>
            </a:extLst>
          </p:cNvPr>
          <p:cNvSpPr txBox="1">
            <a:spLocks/>
          </p:cNvSpPr>
          <p:nvPr/>
        </p:nvSpPr>
        <p:spPr>
          <a:xfrm>
            <a:off x="199506" y="6154238"/>
            <a:ext cx="10668000" cy="5039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[1] D. Dori, Object-Process Methodology – A Holistic Systems Paradigm, Springer Verlag, Berlin, Heidelberg, New York, 2002.</a:t>
            </a:r>
          </a:p>
          <a:p>
            <a:pPr algn="l"/>
            <a:r>
              <a:rPr lang="en-US" sz="1200" dirty="0"/>
              <a:t>[2] ISO, "ISO/PAS 19450 Automation systems and integration – Object-Process Methodology," 15 Dec. 2015. Available: https://</a:t>
            </a:r>
            <a:r>
              <a:rPr lang="en-US" sz="1200" dirty="0" err="1"/>
              <a:t>www.iso.org</a:t>
            </a:r>
            <a:r>
              <a:rPr lang="en-US" sz="1200" dirty="0"/>
              <a:t>/</a:t>
            </a:r>
            <a:r>
              <a:rPr lang="en-US" sz="1200" dirty="0" err="1"/>
              <a:t>obp</a:t>
            </a:r>
            <a:r>
              <a:rPr lang="en-US" sz="1200" dirty="0"/>
              <a:t>/</a:t>
            </a:r>
            <a:r>
              <a:rPr lang="en-US" sz="1200" dirty="0" err="1"/>
              <a:t>ui</a:t>
            </a:r>
            <a:r>
              <a:rPr lang="en-US" sz="1200" dirty="0"/>
              <a:t>/#iso:std:iso:pas:19450:ed- 1:v1:en.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4124A-3536-9448-83B0-35AAEB055393}"/>
              </a:ext>
            </a:extLst>
          </p:cNvPr>
          <p:cNvSpPr txBox="1">
            <a:spLocks/>
          </p:cNvSpPr>
          <p:nvPr/>
        </p:nvSpPr>
        <p:spPr>
          <a:xfrm>
            <a:off x="330740" y="-1208892"/>
            <a:ext cx="11530520" cy="4280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/>
              <a:t> </a:t>
            </a:r>
            <a:endParaRPr lang="en-US" sz="2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9A9F7F-09A2-4BF2-A9FD-8E8750FE56B5}"/>
              </a:ext>
            </a:extLst>
          </p:cNvPr>
          <p:cNvSpPr txBox="1">
            <a:spLocks/>
          </p:cNvSpPr>
          <p:nvPr/>
        </p:nvSpPr>
        <p:spPr>
          <a:xfrm>
            <a:off x="425514" y="1371328"/>
            <a:ext cx="10965553" cy="311161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2009: Work started within ISO TC184/SC5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2015: Approved as a PAS (Publicly Available Specification)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2018: Approved for a second 3-year term as a PAS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2021: Planned to be approved as an IS (International Standard)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2021- 2022: Preparation of ISO 19450:2022 – OPM enhanced with new capabilities: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400" dirty="0"/>
              <a:t>Computational objects &amp; processes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400" dirty="0"/>
              <a:t>Stereotypes, Templates…  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400" dirty="0"/>
              <a:t>Simulation &amp; Execution; Real-time IoT Operating System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EA15F-F9D6-4E52-98A1-FF34CA62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0" y="133324"/>
            <a:ext cx="105837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OPM: Resources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4124A-3536-9448-83B0-35AAEB055393}"/>
              </a:ext>
            </a:extLst>
          </p:cNvPr>
          <p:cNvSpPr txBox="1">
            <a:spLocks/>
          </p:cNvSpPr>
          <p:nvPr/>
        </p:nvSpPr>
        <p:spPr>
          <a:xfrm>
            <a:off x="330740" y="-1208892"/>
            <a:ext cx="11530520" cy="4280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/>
              <a:t>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603CA-5820-4B7C-A3C9-3CA517E2F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3" y="1104576"/>
            <a:ext cx="1902757" cy="284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7664B-D8BB-4CEE-918E-99FAC864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65" y="2805712"/>
            <a:ext cx="2064839" cy="3005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FD853-6CBD-4FE5-811E-62DCE705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90" y="1384723"/>
            <a:ext cx="7318970" cy="3730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B9E84-8A86-4A34-B7CE-F6CCD0D9C2A8}"/>
              </a:ext>
            </a:extLst>
          </p:cNvPr>
          <p:cNvSpPr txBox="1"/>
          <p:nvPr/>
        </p:nvSpPr>
        <p:spPr>
          <a:xfrm>
            <a:off x="6533195" y="820017"/>
            <a:ext cx="341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OPCloud</a:t>
            </a:r>
            <a:endParaRPr lang="en-IL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213AE-3B14-47E4-A0D6-762AE15CD547}"/>
              </a:ext>
            </a:extLst>
          </p:cNvPr>
          <p:cNvSpPr txBox="1"/>
          <p:nvPr/>
        </p:nvSpPr>
        <p:spPr>
          <a:xfrm>
            <a:off x="5121660" y="52686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Details: </a:t>
            </a:r>
            <a:r>
              <a:rPr lang="en-US" dirty="0">
                <a:hlinkClick r:id="rId5"/>
              </a:rPr>
              <a:t>https://www.opcloud.tech/</a:t>
            </a:r>
            <a:r>
              <a:rPr lang="en-US" dirty="0"/>
              <a:t> </a:t>
            </a:r>
          </a:p>
          <a:p>
            <a:r>
              <a:rPr lang="en-US" dirty="0"/>
              <a:t>Try it out: </a:t>
            </a:r>
            <a:r>
              <a:rPr lang="en-IL" dirty="0">
                <a:hlinkClick r:id="rId6"/>
              </a:rPr>
              <a:t>https://sandbox.opm.technion.ac.il/</a:t>
            </a:r>
            <a:r>
              <a:rPr lang="en-US" dirty="0"/>
              <a:t> 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50BFE-B81A-453F-BD9C-56535A047AEC}"/>
              </a:ext>
            </a:extLst>
          </p:cNvPr>
          <p:cNvSpPr txBox="1"/>
          <p:nvPr/>
        </p:nvSpPr>
        <p:spPr>
          <a:xfrm>
            <a:off x="695325" y="6037983"/>
            <a:ext cx="10734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Enterprise Systems Modeling Laboratory: </a:t>
            </a:r>
            <a:r>
              <a:rPr lang="en-US" sz="24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http://esml.iem.technion.ac.il/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51857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9196" y="561949"/>
            <a:ext cx="8126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ISO TC184/SC5/SG5:</a:t>
            </a:r>
            <a:r>
              <a:rPr lang="ru-RU" sz="3400" b="1" dirty="0"/>
              <a:t> </a:t>
            </a:r>
            <a:endParaRPr lang="en-US" sz="3400" b="1" dirty="0"/>
          </a:p>
          <a:p>
            <a:r>
              <a:rPr lang="en" sz="3400" b="1" dirty="0"/>
              <a:t>Model-Based Standards Authoring</a:t>
            </a:r>
            <a:endParaRPr lang="en-US" sz="3400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192F68B-70F9-4D4A-A2A8-8713CCA6098B}"/>
              </a:ext>
            </a:extLst>
          </p:cNvPr>
          <p:cNvSpPr txBox="1">
            <a:spLocks/>
          </p:cNvSpPr>
          <p:nvPr/>
        </p:nvSpPr>
        <p:spPr>
          <a:xfrm>
            <a:off x="701740" y="1904728"/>
            <a:ext cx="10661586" cy="417222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A model-based standard that specifies how to produce a model-based standard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Applicable to both existing and new standards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This standard is itself model-based, exemplifying how to do it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The model is expressed in the Object-Process Methodology (OPM) language ISO 19450</a:t>
            </a:r>
          </a:p>
        </p:txBody>
      </p:sp>
    </p:spTree>
    <p:extLst>
      <p:ext uri="{BB962C8B-B14F-4D97-AF65-F5344CB8AC3E}">
        <p14:creationId xmlns:p14="http://schemas.microsoft.com/office/powerpoint/2010/main" val="18238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1" y="133324"/>
            <a:ext cx="7820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Rationale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6EEB5B-E4AE-9847-9200-E66243B26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517" y="1354564"/>
            <a:ext cx="11348248" cy="58996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Standards are based primarily on natural language, often accompanied by graphics.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Representation through the natural language leads to some challenges: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it is a source of ambiguities, omissions, lack of consistency, and possible contradictions both within the text and between the text and the graphics.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These issues grow with the size of the document and are difficult to track due to the informal nature of natural languages, hindering automated verification and validation. </a:t>
            </a:r>
          </a:p>
        </p:txBody>
      </p:sp>
    </p:spTree>
    <p:extLst>
      <p:ext uri="{BB962C8B-B14F-4D97-AF65-F5344CB8AC3E}">
        <p14:creationId xmlns:p14="http://schemas.microsoft.com/office/powerpoint/2010/main" val="272946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1" y="133324"/>
            <a:ext cx="7820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SG5 Objective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6EEB5B-E4AE-9847-9200-E66243B26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517" y="1354564"/>
            <a:ext cx="11348248" cy="492241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Develop a model-based standard for model-based standards authoring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Specify how to create standards using an OPM model that is translated automatically to a subset of natural language text.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Streamline, formalize, and explicate the formation of new and existing standards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Standards will be more comprehensive, accessible, usable, and consistent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Internally, as well as within and across and across domains. </a:t>
            </a:r>
          </a:p>
        </p:txBody>
      </p:sp>
    </p:spTree>
    <p:extLst>
      <p:ext uri="{BB962C8B-B14F-4D97-AF65-F5344CB8AC3E}">
        <p14:creationId xmlns:p14="http://schemas.microsoft.com/office/powerpoint/2010/main" val="127689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0" y="133324"/>
            <a:ext cx="10827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SG15</a:t>
            </a:r>
            <a:r>
              <a:rPr lang="en-US" sz="4000" b="1" dirty="0"/>
              <a:t> Committee Draft and Participants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6EEB5B-E4AE-9847-9200-E66243B26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517" y="1188308"/>
            <a:ext cx="11348248" cy="58996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We have prepared the Committee Draft “Meta-model for model-based standards authoring”.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ISO SG5 members: </a:t>
            </a:r>
          </a:p>
          <a:p>
            <a:pPr lvl="1"/>
            <a:r>
              <a:rPr lang="en-US" sz="1600" dirty="0" err="1"/>
              <a:t>Dov</a:t>
            </a:r>
            <a:r>
              <a:rPr lang="en-US" sz="1600" dirty="0"/>
              <a:t> Dori </a:t>
            </a:r>
            <a:r>
              <a:rPr lang="en-US" sz="1600" u="sng" dirty="0">
                <a:hlinkClick r:id="rId2"/>
              </a:rPr>
              <a:t>dori@technion.ac.il</a:t>
            </a:r>
            <a:r>
              <a:rPr lang="en-US" sz="1600" dirty="0"/>
              <a:t> Co-convenor</a:t>
            </a:r>
          </a:p>
          <a:p>
            <a:pPr lvl="1"/>
            <a:r>
              <a:rPr lang="en-US" sz="1600" dirty="0"/>
              <a:t>Richard Martin </a:t>
            </a:r>
            <a:r>
              <a:rPr lang="en-US" sz="1600" u="sng" dirty="0">
                <a:hlinkClick r:id="rId3"/>
              </a:rPr>
              <a:t>richardm@tinwisle.com</a:t>
            </a:r>
            <a:r>
              <a:rPr lang="en-US" sz="1600" dirty="0"/>
              <a:t> Co-convenor</a:t>
            </a:r>
          </a:p>
          <a:p>
            <a:pPr lvl="1"/>
            <a:r>
              <a:rPr lang="en-US" sz="1600" dirty="0"/>
              <a:t>Markus </a:t>
            </a:r>
            <a:r>
              <a:rPr lang="en-US" sz="1600" dirty="0" err="1"/>
              <a:t>Stumptner</a:t>
            </a:r>
            <a:r>
              <a:rPr lang="en-US" sz="1600" dirty="0"/>
              <a:t> </a:t>
            </a:r>
            <a:r>
              <a:rPr lang="en-US" sz="1600" u="sng" dirty="0">
                <a:hlinkClick r:id="rId4"/>
              </a:rPr>
              <a:t>mst@cs.unisa.edu.au</a:t>
            </a:r>
            <a:r>
              <a:rPr lang="en-US" sz="1600" dirty="0"/>
              <a:t> Australia	</a:t>
            </a:r>
          </a:p>
          <a:p>
            <a:pPr lvl="1"/>
            <a:r>
              <a:rPr lang="en-US" sz="1600" dirty="0"/>
              <a:t>James </a:t>
            </a:r>
            <a:r>
              <a:rPr lang="en-US" sz="1600" dirty="0" err="1"/>
              <a:t>Brucato</a:t>
            </a:r>
            <a:r>
              <a:rPr lang="en-US" sz="1600" dirty="0"/>
              <a:t> </a:t>
            </a:r>
            <a:r>
              <a:rPr lang="en-US" sz="1600" u="sng" dirty="0">
                <a:hlinkClick r:id="rId5"/>
              </a:rPr>
              <a:t>jamesbrucato@gmail.com</a:t>
            </a:r>
            <a:r>
              <a:rPr lang="en-US" sz="1600" dirty="0"/>
              <a:t> Italy</a:t>
            </a:r>
          </a:p>
          <a:p>
            <a:pPr lvl="1"/>
            <a:r>
              <a:rPr lang="en-US" sz="1600" dirty="0" err="1"/>
              <a:t>Hongye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          </a:t>
            </a:r>
            <a:r>
              <a:rPr lang="en-US" sz="1600" u="sng" dirty="0">
                <a:hlinkClick r:id="rId6"/>
              </a:rPr>
              <a:t>hysu@iipc.zju.edu.cn</a:t>
            </a:r>
            <a:r>
              <a:rPr lang="en-US" sz="1600" dirty="0"/>
              <a:t> China</a:t>
            </a:r>
          </a:p>
          <a:p>
            <a:pPr lvl="1"/>
            <a:r>
              <a:rPr lang="en-US" sz="1600" dirty="0" err="1"/>
              <a:t>Hanshan</a:t>
            </a:r>
            <a:r>
              <a:rPr lang="en-US" sz="1600" dirty="0"/>
              <a:t> Shao    </a:t>
            </a:r>
            <a:r>
              <a:rPr lang="en-US" sz="1600" u="sng" dirty="0">
                <a:hlinkClick r:id="rId7"/>
              </a:rPr>
              <a:t>shaohanshan@zju.edu.cn</a:t>
            </a:r>
            <a:r>
              <a:rPr lang="en-US" sz="1600" dirty="0"/>
              <a:t>  China</a:t>
            </a:r>
          </a:p>
          <a:p>
            <a:pPr lvl="1"/>
            <a:r>
              <a:rPr lang="en-US" sz="1600" dirty="0" err="1"/>
              <a:t>Xiaochen</a:t>
            </a:r>
            <a:r>
              <a:rPr lang="en-US" sz="1600" dirty="0"/>
              <a:t> Li        </a:t>
            </a:r>
            <a:r>
              <a:rPr lang="en-US" sz="1600" u="sng" dirty="0">
                <a:hlinkClick r:id="rId8"/>
              </a:rPr>
              <a:t>lixiaochen@zju.edu.cn</a:t>
            </a:r>
            <a:r>
              <a:rPr lang="en-US" sz="1600" dirty="0"/>
              <a:t> China</a:t>
            </a:r>
          </a:p>
          <a:p>
            <a:pPr lvl="1"/>
            <a:r>
              <a:rPr lang="en-US" sz="1600" dirty="0"/>
              <a:t>Gordon (Shao, </a:t>
            </a:r>
            <a:r>
              <a:rPr lang="en-US" sz="1600" dirty="0" err="1"/>
              <a:t>Guodong</a:t>
            </a:r>
            <a:r>
              <a:rPr lang="en-US" sz="1600" dirty="0"/>
              <a:t>) </a:t>
            </a:r>
            <a:r>
              <a:rPr lang="en-US" sz="1600" u="sng" dirty="0">
                <a:hlinkClick r:id="rId9"/>
              </a:rPr>
              <a:t>guodong.shao@nist.gov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Hanan Kohen </a:t>
            </a:r>
            <a:r>
              <a:rPr lang="en-US" sz="1600" u="sng" dirty="0">
                <a:hlinkClick r:id="rId10"/>
              </a:rPr>
              <a:t>hanank@technion.ac.il</a:t>
            </a:r>
            <a:endParaRPr lang="en-US" sz="1600" dirty="0"/>
          </a:p>
          <a:p>
            <a:pPr lvl="1"/>
            <a:r>
              <a:rPr lang="en-US" sz="1600" dirty="0"/>
              <a:t>Natali Levi </a:t>
            </a:r>
            <a:r>
              <a:rPr lang="en-US" sz="1600" u="sng" dirty="0">
                <a:hlinkClick r:id="rId11"/>
              </a:rPr>
              <a:t>soskin.natali@gmail.com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err="1"/>
              <a:t>Niva</a:t>
            </a:r>
            <a:r>
              <a:rPr lang="en-US" sz="1600" dirty="0"/>
              <a:t> </a:t>
            </a:r>
            <a:r>
              <a:rPr lang="en-US" sz="1600" dirty="0" err="1"/>
              <a:t>Wengrowicz</a:t>
            </a:r>
            <a:r>
              <a:rPr lang="en-US" sz="1600" dirty="0"/>
              <a:t>  </a:t>
            </a:r>
            <a:r>
              <a:rPr lang="en-US" sz="1600" u="sng" dirty="0">
                <a:hlinkClick r:id="rId12"/>
              </a:rPr>
              <a:t>nivawen@technion.ac.il</a:t>
            </a:r>
            <a:r>
              <a:rPr lang="en-US" sz="1600" dirty="0"/>
              <a:t>   </a:t>
            </a:r>
          </a:p>
          <a:p>
            <a:pPr lvl="1"/>
            <a:r>
              <a:rPr lang="en-US" sz="1600" dirty="0"/>
              <a:t>Ahmad </a:t>
            </a:r>
            <a:r>
              <a:rPr lang="en-US" sz="1600" dirty="0" err="1"/>
              <a:t>Jbara</a:t>
            </a:r>
            <a:r>
              <a:rPr lang="en-US" sz="1600" dirty="0"/>
              <a:t> </a:t>
            </a:r>
            <a:r>
              <a:rPr lang="en-US" sz="1600" u="sng" dirty="0">
                <a:hlinkClick r:id="rId13"/>
              </a:rPr>
              <a:t>ahmadjbara@gmail.com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Laurent Borne </a:t>
            </a:r>
            <a:r>
              <a:rPr lang="en-US" sz="1600" u="sng" dirty="0">
                <a:hlinkClick r:id="rId14"/>
              </a:rPr>
              <a:t>laurent_p_borne@whirlpool.com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Yaroslav Menshenin </a:t>
            </a:r>
            <a:r>
              <a:rPr lang="en-US" sz="1600" dirty="0">
                <a:hlinkClick r:id="rId15"/>
              </a:rPr>
              <a:t>y.menshenin@skoltech.ru</a:t>
            </a:r>
            <a:r>
              <a:rPr lang="en-US" sz="1600" dirty="0"/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3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220" y="133324"/>
            <a:ext cx="10583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SG5 </a:t>
            </a:r>
            <a:r>
              <a:rPr lang="en-US" sz="3000" b="1" dirty="0"/>
              <a:t>Model-Based Standards Authoring Diagrams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967658-8855-B240-88D5-0F142F99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4" y="1565899"/>
            <a:ext cx="6002730" cy="38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9B874879-5CF5-A744-B445-38D9DCC3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96" y="672961"/>
            <a:ext cx="4801155" cy="3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BF000060-FF8E-AF45-B0BC-F3847209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70" y="4756875"/>
            <a:ext cx="2754985" cy="201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E6005E-5A9B-BA40-8A3C-DC98455DF57E}"/>
              </a:ext>
            </a:extLst>
          </p:cNvPr>
          <p:cNvSpPr/>
          <p:nvPr/>
        </p:nvSpPr>
        <p:spPr>
          <a:xfrm>
            <a:off x="1054509" y="5468841"/>
            <a:ext cx="4316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/>
              <a:t>Model-Based Standards Authoring System Diagram (SD)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EF6EBD-93A6-A641-92E1-325C18F55595}"/>
              </a:ext>
            </a:extLst>
          </p:cNvPr>
          <p:cNvSpPr/>
          <p:nvPr/>
        </p:nvSpPr>
        <p:spPr>
          <a:xfrm>
            <a:off x="6691701" y="4048691"/>
            <a:ext cx="2754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200" b="1" dirty="0"/>
              <a:t>Model-Based Standards Authoring </a:t>
            </a:r>
          </a:p>
          <a:p>
            <a:r>
              <a:rPr lang="en" sz="1200" b="1" dirty="0"/>
              <a:t>process in-zoomed</a:t>
            </a:r>
            <a:endParaRPr lang="ru-RU" sz="12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5FFDF3-1C5F-5A42-BC1D-10A862E7CCE0}"/>
              </a:ext>
            </a:extLst>
          </p:cNvPr>
          <p:cNvSpPr/>
          <p:nvPr/>
        </p:nvSpPr>
        <p:spPr>
          <a:xfrm>
            <a:off x="10461953" y="4815304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200" b="1" dirty="0"/>
              <a:t>Standard Definition </a:t>
            </a:r>
          </a:p>
          <a:p>
            <a:r>
              <a:rPr lang="en" sz="1200" b="1" dirty="0"/>
              <a:t>view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67363810"/>
      </p:ext>
    </p:extLst>
  </p:cSld>
  <p:clrMapOvr>
    <a:masterClrMapping/>
  </p:clrMapOvr>
</p:sld>
</file>

<file path=ppt/theme/theme1.xml><?xml version="1.0" encoding="utf-8"?>
<a:theme xmlns:a="http://schemas.openxmlformats.org/drawingml/2006/main" name="New IS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o and line (best for main title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 logo no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(no logo or lin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mall logo no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O Sans Images 13">
    <a:dk1>
      <a:srgbClr val="3C3C3C"/>
    </a:dk1>
    <a:lt1>
      <a:srgbClr val="FFFFFF"/>
    </a:lt1>
    <a:dk2>
      <a:srgbClr val="3C3C3C"/>
    </a:dk2>
    <a:lt2>
      <a:srgbClr val="808080"/>
    </a:lt2>
    <a:accent1>
      <a:srgbClr val="4F7DB2"/>
    </a:accent1>
    <a:accent2>
      <a:srgbClr val="3366FF"/>
    </a:accent2>
    <a:accent3>
      <a:srgbClr val="FFFFFF"/>
    </a:accent3>
    <a:accent4>
      <a:srgbClr val="323232"/>
    </a:accent4>
    <a:accent5>
      <a:srgbClr val="B2BFD5"/>
    </a:accent5>
    <a:accent6>
      <a:srgbClr val="2D5CE7"/>
    </a:accent6>
    <a:hlink>
      <a:srgbClr val="CCCC00"/>
    </a:hlink>
    <a:folHlink>
      <a:srgbClr val="FF505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C896CC9C37641AED37F6EEFDCA91E" ma:contentTypeVersion="18" ma:contentTypeDescription="Create a new document." ma:contentTypeScope="" ma:versionID="091ba7a7030d8ff3521df5b94a0248f1">
  <xsd:schema xmlns:xsd="http://www.w3.org/2001/XMLSchema" xmlns:xs="http://www.w3.org/2001/XMLSchema" xmlns:p="http://schemas.microsoft.com/office/2006/metadata/properties" xmlns:ns2="4247eec6-5843-4668-aa64-8a6b9310cc08" xmlns:ns3="b0121f32-8884-4981-bd7b-a66bd1cfa664" xmlns:ns4="dc0b3e85-99c0-4b9a-9dd9-f892acabcb5e" xmlns:ns5="abbdcb3d-099a-4938-9716-09002f94320e" targetNamespace="http://schemas.microsoft.com/office/2006/metadata/properties" ma:root="true" ma:fieldsID="ed2d707e930c9f771983b3e23c8855b7" ns2:_="" ns3:_="" ns4:_="" ns5:_="">
    <xsd:import namespace="4247eec6-5843-4668-aa64-8a6b9310cc08"/>
    <xsd:import namespace="b0121f32-8884-4981-bd7b-a66bd1cfa664"/>
    <xsd:import namespace="dc0b3e85-99c0-4b9a-9dd9-f892acabcb5e"/>
    <xsd:import namespace="abbdcb3d-099a-4938-9716-09002f9432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5:g74916a877b0498d96356c82c809a072" minOccurs="0"/>
                <xsd:element ref="ns5:TaxCatchAll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7eec6-5843-4668-aa64-8a6b9310cc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21f32-8884-4981-bd7b-a66bd1cfa66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3e85-99c0-4b9a-9dd9-f892acabc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dcb3d-099a-4938-9716-09002f94320e" elementFormDefault="qualified">
    <xsd:import namespace="http://schemas.microsoft.com/office/2006/documentManagement/types"/>
    <xsd:import namespace="http://schemas.microsoft.com/office/infopath/2007/PartnerControls"/>
    <xsd:element name="g74916a877b0498d96356c82c809a072" ma:index="16" nillable="true" ma:taxonomy="true" ma:internalName="g74916a877b0498d96356c82c809a072" ma:taxonomyFieldName="RA_x0020_Document_x0020_Classification" ma:displayName="RA Document Classification" ma:readOnly="false" ma:default="" ma:fieldId="{074916a8-77b0-498d-9635-6c82c809a072}" ma:sspId="29e513a2-ec27-4ba2-828b-964637c79d88" ma:termSetId="91031901-8f01-462e-90e3-b22396c9d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5daea820-a67a-4816-9c11-8114295fc282" ma:internalName="TaxCatchAll" ma:showField="CatchAllData" ma:web="4247eec6-5843-4668-aa64-8a6b9310c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74916a877b0498d96356c82c809a072 xmlns="abbdcb3d-099a-4938-9716-09002f94320e">
      <Terms xmlns="http://schemas.microsoft.com/office/infopath/2007/PartnerControls"/>
    </g74916a877b0498d96356c82c809a072>
    <TaxCatchAll xmlns="abbdcb3d-099a-4938-9716-09002f94320e"/>
  </documentManagement>
</p:properties>
</file>

<file path=customXml/itemProps1.xml><?xml version="1.0" encoding="utf-8"?>
<ds:datastoreItem xmlns:ds="http://schemas.openxmlformats.org/officeDocument/2006/customXml" ds:itemID="{EF39C871-3AD8-4887-BE99-4E4ADC3FB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7eec6-5843-4668-aa64-8a6b9310cc08"/>
    <ds:schemaRef ds:uri="b0121f32-8884-4981-bd7b-a66bd1cfa664"/>
    <ds:schemaRef ds:uri="dc0b3e85-99c0-4b9a-9dd9-f892acabcb5e"/>
    <ds:schemaRef ds:uri="abbdcb3d-099a-4938-9716-09002f943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B0EA6C-1C84-411C-903D-6234B62AD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D2BAD-3E3B-4B24-AF54-956EEF1A9548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abbdcb3d-099a-4938-9716-09002f9432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ISO Template</Template>
  <TotalTime>1855</TotalTime>
  <Words>844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Helvetica</vt:lpstr>
      <vt:lpstr>Helvetica Light</vt:lpstr>
      <vt:lpstr>New ISO Template</vt:lpstr>
      <vt:lpstr>Logo and line (best for main title slide)</vt:lpstr>
      <vt:lpstr>Small logo no line</vt:lpstr>
      <vt:lpstr>Blank (no logo or line)</vt:lpstr>
      <vt:lpstr>1_Small logo no line</vt:lpstr>
      <vt:lpstr>ISO 19450 OPM –  Object-Process Methodology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ISO Central Secretariat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secretaries’ week</dc:title>
  <dc:creator>VEGA Isabelle</dc:creator>
  <cp:lastModifiedBy>Dori Dori</cp:lastModifiedBy>
  <cp:revision>85</cp:revision>
  <dcterms:created xsi:type="dcterms:W3CDTF">2014-05-06T16:16:28Z</dcterms:created>
  <dcterms:modified xsi:type="dcterms:W3CDTF">2021-01-31T07:38:10Z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0x010100986C896CC9C37641AED37F6EEFDCA91E</vt:lpwstr>
  </property>
  <property fmtid="{D5CDD505-2E9C-101B-9397-08002B2CF9AE}" pid="3" name="AuthorIds_UIVersion_512">
    <vt:lpwstr>311</vt:lpwstr>
  </property>
  <property fmtid="{D5CDD505-2E9C-101B-9397-08002B2CF9AE}" pid="4" name="RA Document Classification">
    <vt:lpwstr/>
  </property>
</Properties>
</file>